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63" r:id="rId2"/>
    <p:sldId id="278" r:id="rId3"/>
    <p:sldId id="279" r:id="rId4"/>
    <p:sldId id="267" r:id="rId5"/>
    <p:sldId id="268" r:id="rId6"/>
    <p:sldId id="257" r:id="rId7"/>
    <p:sldId id="258" r:id="rId8"/>
    <p:sldId id="259" r:id="rId9"/>
    <p:sldId id="260" r:id="rId10"/>
    <p:sldId id="261" r:id="rId11"/>
    <p:sldId id="262" r:id="rId12"/>
    <p:sldId id="269" r:id="rId13"/>
    <p:sldId id="271" r:id="rId14"/>
    <p:sldId id="265" r:id="rId15"/>
    <p:sldId id="272" r:id="rId16"/>
    <p:sldId id="273" r:id="rId17"/>
    <p:sldId id="275" r:id="rId18"/>
    <p:sldId id="280" r:id="rId19"/>
    <p:sldId id="276" r:id="rId20"/>
    <p:sldId id="277" r:id="rId21"/>
    <p:sldId id="274" r:id="rId22"/>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2">
        <a:schemeClr val="bg2"/>
      </p:bgRef>
    </p:bg>
    <p:spTree>
      <p:nvGrpSpPr>
        <p:cNvPr id="1" name=""/>
        <p:cNvGrpSpPr/>
        <p:nvPr/>
      </p:nvGrpSpPr>
      <p:grpSpPr>
        <a:xfrm>
          <a:off x="0" y="0"/>
          <a:ext cx="0" cy="0"/>
          <a:chOff x="0" y="0"/>
          <a:chExt cx="0" cy="0"/>
        </a:xfrm>
      </p:grpSpPr>
      <p:sp>
        <p:nvSpPr>
          <p:cNvPr id="9" name="Antraštė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lt-LT" smtClean="0"/>
              <a:t>Spustelėkite, jei norite keisite ruoš. pav. stilių</a:t>
            </a:r>
            <a:endParaRPr kumimoji="0" lang="en-US"/>
          </a:p>
        </p:txBody>
      </p:sp>
      <p:sp>
        <p:nvSpPr>
          <p:cNvPr id="17" name="Paantraštė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Spustelėkite ruošinio paantraštės stiliui keisti</a:t>
            </a:r>
            <a:endParaRPr kumimoji="0" lang="en-US"/>
          </a:p>
        </p:txBody>
      </p:sp>
      <p:sp>
        <p:nvSpPr>
          <p:cNvPr id="30" name="Datos vietos rezervavimo ženklas 29"/>
          <p:cNvSpPr>
            <a:spLocks noGrp="1"/>
          </p:cNvSpPr>
          <p:nvPr>
            <p:ph type="dt" sz="half" idx="10"/>
          </p:nvPr>
        </p:nvSpPr>
        <p:spPr/>
        <p:txBody>
          <a:bodyPr/>
          <a:lstStyle/>
          <a:p>
            <a:fld id="{18AB3575-8B79-44C0-B8CF-C3D581887DFE}" type="datetimeFigureOut">
              <a:rPr lang="en-US" smtClean="0"/>
              <a:pPr/>
              <a:t>3/16/2017</a:t>
            </a:fld>
            <a:endParaRPr lang="en-US"/>
          </a:p>
        </p:txBody>
      </p:sp>
      <p:sp>
        <p:nvSpPr>
          <p:cNvPr id="19" name="Poraštės vietos rezervavimo ženklas 18"/>
          <p:cNvSpPr>
            <a:spLocks noGrp="1"/>
          </p:cNvSpPr>
          <p:nvPr>
            <p:ph type="ftr" sz="quarter" idx="11"/>
          </p:nvPr>
        </p:nvSpPr>
        <p:spPr/>
        <p:txBody>
          <a:bodyPr/>
          <a:lstStyle/>
          <a:p>
            <a:endParaRPr lang="en-US"/>
          </a:p>
        </p:txBody>
      </p:sp>
      <p:sp>
        <p:nvSpPr>
          <p:cNvPr id="27" name="Skaidrės numerio vietos rezervavimo ženklas 26"/>
          <p:cNvSpPr>
            <a:spLocks noGrp="1"/>
          </p:cNvSpPr>
          <p:nvPr>
            <p:ph type="sldNum" sz="quarter" idx="12"/>
          </p:nvPr>
        </p:nvSpPr>
        <p:spPr/>
        <p:txBody>
          <a:bodyPr/>
          <a:lstStyle/>
          <a:p>
            <a:fld id="{5265CBBD-8437-4CE5-8A10-F5C484707E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18AB3575-8B79-44C0-B8CF-C3D581887DFE}" type="datetimeFigureOut">
              <a:rPr lang="en-US" smtClean="0"/>
              <a:pPr/>
              <a:t>3/16/2017</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5265CBBD-8437-4CE5-8A10-F5C484707E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914401"/>
            <a:ext cx="2057400" cy="5211763"/>
          </a:xfrm>
        </p:spPr>
        <p:txBody>
          <a:bodyPr vert="eaVer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457200" y="914401"/>
            <a:ext cx="6019800" cy="5211763"/>
          </a:xfrm>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18AB3575-8B79-44C0-B8CF-C3D581887DFE}" type="datetimeFigureOut">
              <a:rPr lang="en-US" smtClean="0"/>
              <a:pPr/>
              <a:t>3/16/2017</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5265CBBD-8437-4CE5-8A10-F5C484707E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3" name="Turinio vietos rezervavimo ženklas 2"/>
          <p:cNvSpPr>
            <a:spLocks noGrp="1"/>
          </p:cNvSpPr>
          <p:nvPr>
            <p:ph idx="1"/>
          </p:nvPr>
        </p:nvSpPr>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18AB3575-8B79-44C0-B8CF-C3D581887DFE}" type="datetimeFigureOut">
              <a:rPr lang="en-US" smtClean="0"/>
              <a:pPr/>
              <a:t>3/16/2017</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5265CBBD-8437-4CE5-8A10-F5C484707E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2">
        <a:schemeClr val="bg2"/>
      </p:bgRef>
    </p:bg>
    <p:spTree>
      <p:nvGrpSpPr>
        <p:cNvPr id="1" name=""/>
        <p:cNvGrpSpPr/>
        <p:nvPr/>
      </p:nvGrpSpPr>
      <p:grpSpPr>
        <a:xfrm>
          <a:off x="0" y="0"/>
          <a:ext cx="0" cy="0"/>
          <a:chOff x="0" y="0"/>
          <a:chExt cx="0" cy="0"/>
        </a:xfrm>
      </p:grpSpPr>
      <p:sp>
        <p:nvSpPr>
          <p:cNvPr id="2" name="Antraštė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Spustelėkite ruošinio teksto stiliams keisti</a:t>
            </a:r>
          </a:p>
        </p:txBody>
      </p:sp>
      <p:sp>
        <p:nvSpPr>
          <p:cNvPr id="4" name="Datos vietos rezervavimo ženklas 3"/>
          <p:cNvSpPr>
            <a:spLocks noGrp="1"/>
          </p:cNvSpPr>
          <p:nvPr>
            <p:ph type="dt" sz="half" idx="10"/>
          </p:nvPr>
        </p:nvSpPr>
        <p:spPr/>
        <p:txBody>
          <a:bodyPr/>
          <a:lstStyle/>
          <a:p>
            <a:fld id="{18AB3575-8B79-44C0-B8CF-C3D581887DFE}" type="datetimeFigureOut">
              <a:rPr lang="en-US" smtClean="0"/>
              <a:pPr/>
              <a:t>3/16/2017</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5265CBBD-8437-4CE5-8A10-F5C484707E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04088"/>
            <a:ext cx="8229600" cy="1143000"/>
          </a:xfrm>
        </p:spPr>
        <p:txBody>
          <a:bodyPr/>
          <a:lstStyle/>
          <a:p>
            <a:r>
              <a:rPr kumimoji="0" lang="lt-LT" smtClean="0"/>
              <a:t>Spustelėkite, jei norite keisite ruoš. pav. stilių</a:t>
            </a:r>
            <a:endParaRPr kumimoji="0" lang="en-US"/>
          </a:p>
        </p:txBody>
      </p:sp>
      <p:sp>
        <p:nvSpPr>
          <p:cNvPr id="3" name="Turinio vietos rezervavimo ženklas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Turinio vietos rezervavimo ženklas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p>
            <a:fld id="{18AB3575-8B79-44C0-B8CF-C3D581887DFE}" type="datetimeFigureOut">
              <a:rPr lang="en-US" smtClean="0"/>
              <a:pPr/>
              <a:t>3/16/2017</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5265CBBD-8437-4CE5-8A10-F5C484707E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04088"/>
            <a:ext cx="8229600" cy="1143000"/>
          </a:xfrm>
        </p:spPr>
        <p:txBody>
          <a:bodyPr tIns="45720" anchor="b"/>
          <a:lstStyle>
            <a:lvl1pPr>
              <a:defRPr/>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Spustelėkite ruošinio teksto stiliams keisti</a:t>
            </a:r>
          </a:p>
        </p:txBody>
      </p:sp>
      <p:sp>
        <p:nvSpPr>
          <p:cNvPr id="4" name="Teksto vietos rezervavimo ženklas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Spustelėkite ruošinio teksto stiliams keisti</a:t>
            </a:r>
          </a:p>
        </p:txBody>
      </p:sp>
      <p:sp>
        <p:nvSpPr>
          <p:cNvPr id="5" name="Turinio vietos rezervavimo ženklas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Turinio vietos rezervavimo ženklas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0"/>
          </p:nvPr>
        </p:nvSpPr>
        <p:spPr/>
        <p:txBody>
          <a:bodyPr/>
          <a:lstStyle/>
          <a:p>
            <a:fld id="{18AB3575-8B79-44C0-B8CF-C3D581887DFE}" type="datetimeFigureOut">
              <a:rPr lang="en-US" smtClean="0"/>
              <a:pPr/>
              <a:t>3/16/2017</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5265CBBD-8437-4CE5-8A10-F5C484707E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lt-LT" smtClean="0"/>
              <a:t>Spustelėkite, jei norite keisite ruoš. pav. stilių</a:t>
            </a:r>
            <a:endParaRPr kumimoji="0" lang="en-US"/>
          </a:p>
        </p:txBody>
      </p:sp>
      <p:sp>
        <p:nvSpPr>
          <p:cNvPr id="3" name="Datos vietos rezervavimo ženklas 2"/>
          <p:cNvSpPr>
            <a:spLocks noGrp="1"/>
          </p:cNvSpPr>
          <p:nvPr>
            <p:ph type="dt" sz="half" idx="10"/>
          </p:nvPr>
        </p:nvSpPr>
        <p:spPr/>
        <p:txBody>
          <a:bodyPr/>
          <a:lstStyle/>
          <a:p>
            <a:fld id="{18AB3575-8B79-44C0-B8CF-C3D581887DFE}" type="datetimeFigureOut">
              <a:rPr lang="en-US" smtClean="0"/>
              <a:pPr/>
              <a:t>3/16/2017</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5265CBBD-8437-4CE5-8A10-F5C484707E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18AB3575-8B79-44C0-B8CF-C3D581887DFE}" type="datetimeFigureOut">
              <a:rPr lang="en-US" smtClean="0"/>
              <a:pPr/>
              <a:t>3/16/2017</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5265CBBD-8437-4CE5-8A10-F5C484707E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lt-LT" smtClean="0"/>
              <a:t>Spustelėkite ruošinio teksto stiliams keisti</a:t>
            </a:r>
          </a:p>
        </p:txBody>
      </p:sp>
      <p:sp>
        <p:nvSpPr>
          <p:cNvPr id="4" name="Turinio vietos rezervavimo ženklas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os vietos rezervavimo ženklas 4"/>
          <p:cNvSpPr>
            <a:spLocks noGrp="1"/>
          </p:cNvSpPr>
          <p:nvPr>
            <p:ph type="dt" sz="half" idx="10"/>
          </p:nvPr>
        </p:nvSpPr>
        <p:spPr/>
        <p:txBody>
          <a:bodyPr/>
          <a:lstStyle/>
          <a:p>
            <a:fld id="{18AB3575-8B79-44C0-B8CF-C3D581887DFE}" type="datetimeFigureOut">
              <a:rPr lang="en-US" smtClean="0"/>
              <a:pPr/>
              <a:t>3/16/2017</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5265CBBD-8437-4CE5-8A10-F5C484707E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9" name="Kvadratas su vienu įkirptu ir užapvalintu kampu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Statusis trikampis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Antraštė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lt-LT" smtClean="0"/>
              <a:t>Spustelėkite, jei norite keisite ruoš. pav. stilių</a:t>
            </a:r>
            <a:endParaRPr kumimoji="0" lang="en-US"/>
          </a:p>
        </p:txBody>
      </p:sp>
      <p:sp>
        <p:nvSpPr>
          <p:cNvPr id="4" name="Teksto vietos rezervavimo ženklas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lt-LT" smtClean="0"/>
              <a:t>Spustelėkite ruošinio teksto stiliams keisti</a:t>
            </a:r>
          </a:p>
        </p:txBody>
      </p:sp>
      <p:sp>
        <p:nvSpPr>
          <p:cNvPr id="5" name="Datos vietos rezervavimo ženklas 4"/>
          <p:cNvSpPr>
            <a:spLocks noGrp="1"/>
          </p:cNvSpPr>
          <p:nvPr>
            <p:ph type="dt" sz="half" idx="10"/>
          </p:nvPr>
        </p:nvSpPr>
        <p:spPr/>
        <p:txBody>
          <a:bodyPr/>
          <a:lstStyle/>
          <a:p>
            <a:fld id="{18AB3575-8B79-44C0-B8CF-C3D581887DFE}" type="datetimeFigureOut">
              <a:rPr lang="en-US" smtClean="0"/>
              <a:pPr/>
              <a:t>3/16/2017</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a:xfrm>
            <a:off x="8077200" y="6356350"/>
            <a:ext cx="609600" cy="365125"/>
          </a:xfrm>
        </p:spPr>
        <p:txBody>
          <a:bodyPr/>
          <a:lstStyle/>
          <a:p>
            <a:fld id="{5265CBBD-8437-4CE5-8A10-F5C484707EC8}" type="slidenum">
              <a:rPr lang="en-US" smtClean="0"/>
              <a:pPr/>
              <a:t>‹#›</a:t>
            </a:fld>
            <a:endParaRPr lang="en-US"/>
          </a:p>
        </p:txBody>
      </p:sp>
      <p:sp>
        <p:nvSpPr>
          <p:cNvPr id="3" name="Paveikslėlio vietos rezervavimo ženklas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lt-LT" smtClean="0"/>
              <a:t>Spustelėkite piktogramą, jei norite įtraukti paveikslėlį</a:t>
            </a:r>
            <a:endParaRPr kumimoji="0" lang="en-US" dirty="0"/>
          </a:p>
        </p:txBody>
      </p:sp>
      <p:sp>
        <p:nvSpPr>
          <p:cNvPr id="10" name="Laisva form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Laisva form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Laisva form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Laisva form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Pavadinimo vietos rezervavimo ženkla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lt-LT" smtClean="0"/>
              <a:t>Spustelėkite, jei norite keisite ruoš. pav. stilių</a:t>
            </a:r>
            <a:endParaRPr kumimoji="0" lang="en-US"/>
          </a:p>
        </p:txBody>
      </p:sp>
      <p:sp>
        <p:nvSpPr>
          <p:cNvPr id="30" name="Teksto vietos rezervavimo ženklas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lt-LT" smtClean="0"/>
              <a:t>Spustelėkite ruošinio teksto stiliams keisti</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0" name="Datos vietos rezervavimo ženklas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AB3575-8B79-44C0-B8CF-C3D581887DFE}" type="datetimeFigureOut">
              <a:rPr lang="en-US" smtClean="0"/>
              <a:pPr/>
              <a:t>3/16/2017</a:t>
            </a:fld>
            <a:endParaRPr lang="en-US"/>
          </a:p>
        </p:txBody>
      </p:sp>
      <p:sp>
        <p:nvSpPr>
          <p:cNvPr id="22" name="Poraštės vietos rezervavimo ženklas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kaidrės numerio vietos rezervavimo ženklas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265CBBD-8437-4CE5-8A10-F5C484707EC8}" type="slidenum">
              <a:rPr lang="en-US" smtClean="0"/>
              <a:pPr/>
              <a:t>‹#›</a:t>
            </a:fld>
            <a:endParaRPr lang="en-US"/>
          </a:p>
        </p:txBody>
      </p:sp>
      <p:grpSp>
        <p:nvGrpSpPr>
          <p:cNvPr id="2" name="Grupė 1"/>
          <p:cNvGrpSpPr/>
          <p:nvPr/>
        </p:nvGrpSpPr>
        <p:grpSpPr>
          <a:xfrm>
            <a:off x="-19017" y="202408"/>
            <a:ext cx="9180548" cy="649224"/>
            <a:chOff x="-19045" y="216550"/>
            <a:chExt cx="9180548" cy="649224"/>
          </a:xfrm>
        </p:grpSpPr>
        <p:sp>
          <p:nvSpPr>
            <p:cNvPr id="12" name="Laisva form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Laisva form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ksrvia@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vkontrole.lt/failas.aspx?id=366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lstStyle/>
          <a:p>
            <a:pPr algn="ctr"/>
            <a:r>
              <a:rPr lang="lt-LT" dirty="0" smtClean="0"/>
              <a:t>Saugios </a:t>
            </a:r>
            <a:r>
              <a:rPr lang="lt-LT" smtClean="0"/>
              <a:t>aplinkos kūrimo </a:t>
            </a:r>
            <a:r>
              <a:rPr lang="lt-LT" dirty="0" smtClean="0"/>
              <a:t>gairės</a:t>
            </a:r>
            <a:endParaRPr lang="en-US" dirty="0"/>
          </a:p>
        </p:txBody>
      </p:sp>
      <p:sp>
        <p:nvSpPr>
          <p:cNvPr id="3" name="Paantraštė 2"/>
          <p:cNvSpPr>
            <a:spLocks noGrp="1"/>
          </p:cNvSpPr>
          <p:nvPr>
            <p:ph type="subTitle" idx="1"/>
          </p:nvPr>
        </p:nvSpPr>
        <p:spPr>
          <a:xfrm>
            <a:off x="1371600" y="4643446"/>
            <a:ext cx="6400800" cy="995354"/>
          </a:xfrm>
        </p:spPr>
        <p:txBody>
          <a:bodyPr>
            <a:normAutofit/>
          </a:bodyPr>
          <a:lstStyle/>
          <a:p>
            <a:r>
              <a:rPr lang="lt-LT" dirty="0" smtClean="0"/>
              <a:t>2017 m.</a:t>
            </a:r>
          </a:p>
          <a:p>
            <a:r>
              <a:rPr lang="lt-LT" dirty="0" smtClean="0"/>
              <a:t>PPT direktorė Jolita Narkevič</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7.2.5.jpg"/>
          <p:cNvPicPr>
            <a:picLocks noChangeAspect="1"/>
          </p:cNvPicPr>
          <p:nvPr/>
        </p:nvPicPr>
        <p:blipFill>
          <a:blip r:embed="rId2" cstate="print"/>
          <a:stretch>
            <a:fillRect/>
          </a:stretch>
        </p:blipFill>
        <p:spPr>
          <a:xfrm>
            <a:off x="2065133" y="214290"/>
            <a:ext cx="5013733" cy="6429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7.2.6.jpg"/>
          <p:cNvPicPr>
            <a:picLocks noChangeAspect="1"/>
          </p:cNvPicPr>
          <p:nvPr/>
        </p:nvPicPr>
        <p:blipFill>
          <a:blip r:embed="rId2" cstate="print"/>
          <a:stretch>
            <a:fillRect/>
          </a:stretch>
        </p:blipFill>
        <p:spPr>
          <a:xfrm>
            <a:off x="2018276" y="214290"/>
            <a:ext cx="5107447" cy="6429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714348" y="1714488"/>
            <a:ext cx="8072494" cy="2308324"/>
          </a:xfrm>
          <a:prstGeom prst="rect">
            <a:avLst/>
          </a:prstGeom>
        </p:spPr>
        <p:txBody>
          <a:bodyPr wrap="square">
            <a:spAutoFit/>
          </a:bodyPr>
          <a:lstStyle/>
          <a:p>
            <a:pPr algn="just"/>
            <a:r>
              <a:rPr lang="lt-LT" sz="2400" dirty="0" smtClean="0">
                <a:latin typeface="Times New Roman" pitchFamily="18" charset="0"/>
                <a:cs typeface="Times New Roman" pitchFamily="18" charset="0"/>
              </a:rPr>
              <a:t>Narkotikų, tabako ir alkoholio kontrolės departamentas, kartu su asociacija „</a:t>
            </a:r>
            <a:r>
              <a:rPr lang="lt-LT" sz="2400" dirty="0" err="1" smtClean="0">
                <a:latin typeface="Times New Roman" pitchFamily="18" charset="0"/>
                <a:cs typeface="Times New Roman" pitchFamily="18" charset="0"/>
              </a:rPr>
              <a:t>Mentor</a:t>
            </a:r>
            <a:r>
              <a:rPr lang="lt-LT" sz="2400" dirty="0" smtClean="0">
                <a:latin typeface="Times New Roman" pitchFamily="18" charset="0"/>
                <a:cs typeface="Times New Roman" pitchFamily="18" charset="0"/>
              </a:rPr>
              <a:t> Lietuva“ parengė rekomendacijas mokyklai „</a:t>
            </a:r>
            <a:r>
              <a:rPr lang="lt-LT" sz="2400" b="1" dirty="0" smtClean="0">
                <a:latin typeface="Times New Roman" pitchFamily="18" charset="0"/>
                <a:cs typeface="Times New Roman" pitchFamily="18" charset="0"/>
              </a:rPr>
              <a:t>Kaip mokykla gali padėti vaikui, kurio mama ar tėtis </a:t>
            </a:r>
            <a:r>
              <a:rPr lang="en-US" sz="2400" b="1" dirty="0" err="1" smtClean="0">
                <a:latin typeface="Times New Roman" pitchFamily="18" charset="0"/>
                <a:cs typeface="Times New Roman" pitchFamily="18" charset="0"/>
              </a:rPr>
              <a:t>girtauja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kuriose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mokytojai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ras</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patarimus</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kaip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atpažinti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vaiką</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augantį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priklausomoje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šeimoje</a:t>
            </a:r>
            <a:r>
              <a:rPr lang="en-US" sz="2400" b="1" dirty="0" smtClean="0">
                <a:latin typeface="Times New Roman" pitchFamily="18" charset="0"/>
                <a:cs typeface="Times New Roman" pitchFamily="18" charset="0"/>
              </a:rPr>
              <a:t>,</a:t>
            </a:r>
            <a:r>
              <a:rPr lang="lt-LT"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kaip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elgtis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ir</a:t>
            </a:r>
            <a:r>
              <a:rPr lang="en-US" sz="2400" dirty="0" smtClean="0">
                <a:latin typeface="Times New Roman" pitchFamily="18" charset="0"/>
                <a:cs typeface="Times New Roman" pitchFamily="18" charset="0"/>
              </a:rPr>
              <a:t> k</a:t>
            </a:r>
            <a:r>
              <a:rPr lang="lt-LT" sz="2400" dirty="0" smtClean="0">
                <a:latin typeface="Times New Roman" pitchFamily="18" charset="0"/>
                <a:cs typeface="Times New Roman" pitchFamily="18" charset="0"/>
              </a:rPr>
              <a:t>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sakyti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jei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vaikas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kreipiasi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pagalbos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cstate="print"/>
          <a:srcRect/>
          <a:stretch>
            <a:fillRect/>
          </a:stretch>
        </p:blipFill>
        <p:spPr bwMode="auto">
          <a:xfrm>
            <a:off x="2357422" y="357166"/>
            <a:ext cx="5064852" cy="650083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857232"/>
            <a:ext cx="8229600" cy="571504"/>
          </a:xfrm>
        </p:spPr>
        <p:txBody>
          <a:bodyPr>
            <a:noAutofit/>
          </a:bodyPr>
          <a:lstStyle/>
          <a:p>
            <a:r>
              <a:rPr lang="lt-LT" sz="2400" dirty="0" smtClean="0">
                <a:latin typeface="Times New Roman" pitchFamily="18" charset="0"/>
                <a:cs typeface="Times New Roman" pitchFamily="18" charset="0"/>
              </a:rPr>
              <a:t/>
            </a:r>
            <a:br>
              <a:rPr lang="lt-LT" sz="2400" dirty="0" smtClean="0">
                <a:latin typeface="Times New Roman" pitchFamily="18" charset="0"/>
                <a:cs typeface="Times New Roman" pitchFamily="18" charset="0"/>
              </a:rPr>
            </a:br>
            <a:r>
              <a:rPr lang="lt-LT" sz="2400" dirty="0" smtClean="0">
                <a:latin typeface="Times New Roman" pitchFamily="18" charset="0"/>
                <a:cs typeface="Times New Roman" pitchFamily="18" charset="0"/>
              </a:rPr>
              <a:t/>
            </a:r>
            <a:br>
              <a:rPr lang="lt-LT" sz="2400" dirty="0" smtClean="0">
                <a:latin typeface="Times New Roman" pitchFamily="18" charset="0"/>
                <a:cs typeface="Times New Roman" pitchFamily="18" charset="0"/>
              </a:rPr>
            </a:br>
            <a:r>
              <a:rPr lang="lt-LT" sz="2400" dirty="0" smtClean="0">
                <a:latin typeface="Times New Roman" pitchFamily="18" charset="0"/>
                <a:cs typeface="Times New Roman" pitchFamily="18" charset="0"/>
              </a:rPr>
              <a:t/>
            </a:r>
            <a:br>
              <a:rPr lang="lt-LT" sz="2400" dirty="0" smtClean="0">
                <a:latin typeface="Times New Roman" pitchFamily="18" charset="0"/>
                <a:cs typeface="Times New Roman" pitchFamily="18" charset="0"/>
              </a:rPr>
            </a:br>
            <a:r>
              <a:rPr lang="lt-LT" sz="2400" dirty="0" smtClean="0">
                <a:latin typeface="Times New Roman" pitchFamily="18" charset="0"/>
                <a:cs typeface="Times New Roman" pitchFamily="18" charset="0"/>
              </a:rPr>
              <a:t/>
            </a:r>
            <a:br>
              <a:rPr lang="lt-LT" sz="2400" dirty="0" smtClean="0">
                <a:latin typeface="Times New Roman" pitchFamily="18" charset="0"/>
                <a:cs typeface="Times New Roman" pitchFamily="18" charset="0"/>
              </a:rPr>
            </a:br>
            <a:r>
              <a:rPr lang="lt-LT" sz="2400" dirty="0" smtClean="0">
                <a:latin typeface="Times New Roman" pitchFamily="18" charset="0"/>
                <a:cs typeface="Times New Roman" pitchFamily="18" charset="0"/>
              </a:rPr>
              <a:t/>
            </a:r>
            <a:br>
              <a:rPr lang="lt-LT" sz="2400" dirty="0" smtClean="0">
                <a:latin typeface="Times New Roman" pitchFamily="18" charset="0"/>
                <a:cs typeface="Times New Roman" pitchFamily="18" charset="0"/>
              </a:rPr>
            </a:br>
            <a:r>
              <a:rPr lang="lt-LT" sz="2400" dirty="0" smtClean="0">
                <a:latin typeface="Times New Roman" pitchFamily="18" charset="0"/>
                <a:cs typeface="Times New Roman" pitchFamily="18" charset="0"/>
              </a:rPr>
              <a:t/>
            </a:r>
            <a:br>
              <a:rPr lang="lt-LT" sz="2400" dirty="0" smtClean="0">
                <a:latin typeface="Times New Roman" pitchFamily="18" charset="0"/>
                <a:cs typeface="Times New Roman" pitchFamily="18" charset="0"/>
              </a:rPr>
            </a:br>
            <a:r>
              <a:rPr lang="lt-LT" sz="2400" dirty="0" smtClean="0">
                <a:latin typeface="Times New Roman" pitchFamily="18" charset="0"/>
                <a:cs typeface="Times New Roman" pitchFamily="18" charset="0"/>
              </a:rPr>
              <a:t/>
            </a:r>
            <a:br>
              <a:rPr lang="lt-LT" sz="2400" dirty="0" smtClean="0">
                <a:latin typeface="Times New Roman" pitchFamily="18" charset="0"/>
                <a:cs typeface="Times New Roman" pitchFamily="18" charset="0"/>
              </a:rPr>
            </a:br>
            <a:r>
              <a:rPr lang="lt-LT" sz="2400" dirty="0" smtClean="0">
                <a:latin typeface="Times New Roman" pitchFamily="18" charset="0"/>
                <a:cs typeface="Times New Roman" pitchFamily="18" charset="0"/>
              </a:rPr>
              <a:t/>
            </a:r>
            <a:br>
              <a:rPr lang="lt-LT" sz="2400" dirty="0" smtClean="0">
                <a:latin typeface="Times New Roman" pitchFamily="18" charset="0"/>
                <a:cs typeface="Times New Roman" pitchFamily="18" charset="0"/>
              </a:rPr>
            </a:br>
            <a:r>
              <a:rPr lang="lt-LT" sz="2400" dirty="0" smtClean="0">
                <a:latin typeface="Times New Roman" pitchFamily="18" charset="0"/>
                <a:cs typeface="Times New Roman" pitchFamily="18" charset="0"/>
              </a:rPr>
              <a:t/>
            </a:r>
            <a:br>
              <a:rPr lang="lt-LT"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lt-LT" sz="2400" u="sng" dirty="0" smtClean="0">
                <a:latin typeface="Times New Roman" pitchFamily="18" charset="0"/>
                <a:cs typeface="Times New Roman" pitchFamily="18" charset="0"/>
              </a:rPr>
              <a:t>3. Ikimokyklinių įstaigų darbuotojų psichinės sveikatos stiprinimas</a:t>
            </a:r>
            <a:endParaRPr lang="en-US" sz="2400" dirty="0">
              <a:latin typeface="Times New Roman" pitchFamily="18" charset="0"/>
              <a:cs typeface="Times New Roman" pitchFamily="18" charset="0"/>
            </a:endParaRPr>
          </a:p>
        </p:txBody>
      </p:sp>
      <p:sp>
        <p:nvSpPr>
          <p:cNvPr id="3" name="Turinio vietos rezervavimo ženklas 2"/>
          <p:cNvSpPr>
            <a:spLocks noGrp="1"/>
          </p:cNvSpPr>
          <p:nvPr>
            <p:ph idx="1"/>
          </p:nvPr>
        </p:nvSpPr>
        <p:spPr>
          <a:xfrm>
            <a:off x="457200" y="1500174"/>
            <a:ext cx="8229600" cy="4625989"/>
          </a:xfrm>
        </p:spPr>
        <p:txBody>
          <a:bodyPr>
            <a:normAutofit fontScale="85000" lnSpcReduction="10000"/>
          </a:bodyPr>
          <a:lstStyle/>
          <a:p>
            <a:pPr>
              <a:buNone/>
            </a:pPr>
            <a:r>
              <a:rPr lang="lt-LT" dirty="0" smtClean="0"/>
              <a:t> </a:t>
            </a:r>
            <a:endParaRPr lang="en-US" dirty="0" smtClean="0"/>
          </a:p>
          <a:p>
            <a:pPr algn="just">
              <a:buNone/>
            </a:pPr>
            <a:r>
              <a:rPr lang="lt-LT" dirty="0" smtClean="0">
                <a:latin typeface="Times New Roman" pitchFamily="18" charset="0"/>
                <a:cs typeface="Times New Roman" pitchFamily="18" charset="0"/>
              </a:rPr>
              <a:t>Siūlomos veiklos:</a:t>
            </a:r>
            <a:endParaRPr lang="en-US" dirty="0" smtClean="0">
              <a:latin typeface="Times New Roman" pitchFamily="18" charset="0"/>
              <a:cs typeface="Times New Roman" pitchFamily="18" charset="0"/>
            </a:endParaRPr>
          </a:p>
          <a:p>
            <a:pPr lvl="0" algn="just"/>
            <a:r>
              <a:rPr lang="lt-LT" dirty="0" smtClean="0">
                <a:latin typeface="Times New Roman" pitchFamily="18" charset="0"/>
                <a:cs typeface="Times New Roman" pitchFamily="18" charset="0"/>
              </a:rPr>
              <a:t>Paskaitos darbuotojams „Kas yra stresas. Streso valdymo būdai“.</a:t>
            </a:r>
            <a:endParaRPr lang="en-US" dirty="0" smtClean="0">
              <a:latin typeface="Times New Roman" pitchFamily="18" charset="0"/>
              <a:cs typeface="Times New Roman" pitchFamily="18" charset="0"/>
            </a:endParaRPr>
          </a:p>
          <a:p>
            <a:pPr lvl="0" algn="just"/>
            <a:r>
              <a:rPr lang="lt-LT" dirty="0" smtClean="0">
                <a:latin typeface="Times New Roman" pitchFamily="18" charset="0"/>
                <a:cs typeface="Times New Roman" pitchFamily="18" charset="0"/>
              </a:rPr>
              <a:t>„</a:t>
            </a:r>
            <a:r>
              <a:rPr lang="lt-LT" dirty="0" err="1" smtClean="0">
                <a:latin typeface="Times New Roman" pitchFamily="18" charset="0"/>
                <a:cs typeface="Times New Roman" pitchFamily="18" charset="0"/>
              </a:rPr>
              <a:t>VerimPronet</a:t>
            </a:r>
            <a:r>
              <a:rPr lang="lt-LT" dirty="0" smtClean="0">
                <a:latin typeface="Times New Roman" pitchFamily="18" charset="0"/>
                <a:cs typeface="Times New Roman" pitchFamily="18" charset="0"/>
              </a:rPr>
              <a:t>“ programinės įrangos, AVS relaksacinių akinukų pristatymas bendruomenei (pedagogams, vaikams, tėvams, darbuotojams). Atsipalaidavimą ir koncentraciją didinančių kvėpavimo pratimų demonstravimas ir emocinės būsenos pokyčių stebėjimas. Galimybė mažinti patiriamą emocinę įtampą.</a:t>
            </a:r>
            <a:endParaRPr lang="en-US" dirty="0" smtClean="0">
              <a:latin typeface="Times New Roman" pitchFamily="18" charset="0"/>
              <a:cs typeface="Times New Roman" pitchFamily="18" charset="0"/>
            </a:endParaRPr>
          </a:p>
          <a:p>
            <a:pPr lvl="0" algn="just"/>
            <a:r>
              <a:rPr lang="lt-LT" dirty="0" smtClean="0">
                <a:latin typeface="Times New Roman" pitchFamily="18" charset="0"/>
                <a:cs typeface="Times New Roman" pitchFamily="18" charset="0"/>
              </a:rPr>
              <a:t>Konsultacinio laiko darbuotojams numatymas ir paskelbimas. Asmeninių treniruočių su </a:t>
            </a:r>
            <a:r>
              <a:rPr lang="lt-LT" dirty="0" err="1" smtClean="0">
                <a:latin typeface="Times New Roman" pitchFamily="18" charset="0"/>
                <a:cs typeface="Times New Roman" pitchFamily="18" charset="0"/>
              </a:rPr>
              <a:t>VerimPronet</a:t>
            </a:r>
            <a:r>
              <a:rPr lang="lt-LT" dirty="0" smtClean="0">
                <a:latin typeface="Times New Roman" pitchFamily="18" charset="0"/>
                <a:cs typeface="Times New Roman" pitchFamily="18" charset="0"/>
              </a:rPr>
              <a:t> programine įranga planų sudarymas ir įgyvendinimas ugdymo įstaigų darbuotojams.</a:t>
            </a:r>
          </a:p>
          <a:p>
            <a:pPr lvl="0" algn="just"/>
            <a:r>
              <a:rPr lang="lt-LT" dirty="0" smtClean="0">
                <a:latin typeface="Times New Roman" pitchFamily="18" charset="0"/>
                <a:cs typeface="Times New Roman" pitchFamily="18" charset="0"/>
              </a:rPr>
              <a:t>Atsipalaidavimo užsiėmimai taikant kvėpavimo, jogos, dailės ir muzikos terapijos  ir kt. elementus.</a:t>
            </a: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descr="Dream Weaver 2.0"/>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928662" y="1071546"/>
            <a:ext cx="7000924" cy="43577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http://verim.pro/images/stories/virtuemart/product/box-verim-mr-gsr.pn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928794" y="500042"/>
            <a:ext cx="5572164" cy="60007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714356"/>
            <a:ext cx="8229600" cy="5610244"/>
          </a:xfrm>
        </p:spPr>
        <p:txBody>
          <a:bodyPr>
            <a:normAutofit lnSpcReduction="10000"/>
          </a:bodyPr>
          <a:lstStyle/>
          <a:p>
            <a:pPr algn="just"/>
            <a:r>
              <a:rPr lang="lt-LT" sz="2800" dirty="0" smtClean="0">
                <a:latin typeface="Times New Roman" pitchFamily="18" charset="0"/>
                <a:cs typeface="Times New Roman" pitchFamily="18" charset="0"/>
              </a:rPr>
              <a:t>Kviečiame naudotis Klaipėdos r. pedagoginės psichologinės tarnybos </a:t>
            </a:r>
            <a:r>
              <a:rPr lang="lt-LT" sz="2800" b="1" dirty="0" smtClean="0">
                <a:latin typeface="Times New Roman" pitchFamily="18" charset="0"/>
                <a:cs typeface="Times New Roman" pitchFamily="18" charset="0"/>
              </a:rPr>
              <a:t>tinklapio informacija</a:t>
            </a:r>
            <a:r>
              <a:rPr lang="lt-LT" sz="2800" dirty="0" smtClean="0">
                <a:latin typeface="Times New Roman" pitchFamily="18" charset="0"/>
                <a:cs typeface="Times New Roman" pitchFamily="18" charset="0"/>
              </a:rPr>
              <a:t>. Nauja skiltis Ikimokyklinis ugdymas: informacija tėvams, amžiaus tarpsnių ypatumai, netinkamo elgesio korekcija, adaptacija darželyje, brandumo mokyklai įvertinimas ir kt.</a:t>
            </a:r>
          </a:p>
          <a:p>
            <a:pPr algn="just"/>
            <a:r>
              <a:rPr lang="lt-LT" sz="2800" dirty="0" smtClean="0">
                <a:latin typeface="Times New Roman" pitchFamily="18" charset="0"/>
                <a:cs typeface="Times New Roman" pitchFamily="18" charset="0"/>
              </a:rPr>
              <a:t>Kviečiame registruotis ir dalyvauti mokinių, turinčių įvairių gebėjimų ir poreikių, </a:t>
            </a:r>
            <a:r>
              <a:rPr lang="lt-LT" sz="2800" b="1" dirty="0" smtClean="0">
                <a:latin typeface="Times New Roman" pitchFamily="18" charset="0"/>
                <a:cs typeface="Times New Roman" pitchFamily="18" charset="0"/>
              </a:rPr>
              <a:t>saviraiškos respublikiniame  festivalyje</a:t>
            </a:r>
            <a:r>
              <a:rPr lang="lt-LT" sz="2800" dirty="0" smtClean="0">
                <a:latin typeface="Times New Roman" pitchFamily="18" charset="0"/>
                <a:cs typeface="Times New Roman" pitchFamily="18" charset="0"/>
              </a:rPr>
              <a:t> „Man smagu, Tau smagu, tad pabūkime kartu“, kuris vyks 2017 m. gegužės 18 d., 10 val. Klaipėdos miesto kultūros centre Žvejų rūmuose,  adresu Taikos pr. 70, Klaipėda. </a:t>
            </a:r>
          </a:p>
          <a:p>
            <a:pPr algn="just">
              <a:buNone/>
            </a:pPr>
            <a:r>
              <a:rPr lang="lt-LT" sz="2800" dirty="0" smtClean="0">
                <a:latin typeface="Times New Roman" pitchFamily="18" charset="0"/>
                <a:cs typeface="Times New Roman" pitchFamily="18" charset="0"/>
              </a:rPr>
              <a:t>	</a:t>
            </a:r>
            <a:r>
              <a:rPr lang="lt-LT" sz="1700" dirty="0" smtClean="0">
                <a:latin typeface="Times New Roman" pitchFamily="18" charset="0"/>
                <a:cs typeface="Times New Roman" pitchFamily="18" charset="0"/>
              </a:rPr>
              <a:t>Informaciją teikia: Ingrida </a:t>
            </a:r>
            <a:r>
              <a:rPr lang="lt-LT" sz="1700" dirty="0" err="1" smtClean="0">
                <a:latin typeface="Times New Roman" pitchFamily="18" charset="0"/>
                <a:cs typeface="Times New Roman" pitchFamily="18" charset="0"/>
              </a:rPr>
              <a:t>Krikščiūnienė</a:t>
            </a:r>
            <a:r>
              <a:rPr lang="lt-LT" sz="1700" dirty="0" smtClean="0">
                <a:latin typeface="Times New Roman" pitchFamily="18" charset="0"/>
                <a:cs typeface="Times New Roman" pitchFamily="18" charset="0"/>
              </a:rPr>
              <a:t>, Klaipėdos r. pedagoginės psichologinės tarnybos logopedė, el. paštas </a:t>
            </a:r>
            <a:r>
              <a:rPr lang="lt-LT" sz="1700" dirty="0" err="1" smtClean="0">
                <a:latin typeface="Times New Roman" pitchFamily="18" charset="0"/>
                <a:cs typeface="Times New Roman" pitchFamily="18" charset="0"/>
                <a:hlinkClick r:id="rId2"/>
              </a:rPr>
              <a:t>ksrvia@gmail.com</a:t>
            </a:r>
            <a:r>
              <a:rPr lang="lt-LT" sz="1700" dirty="0" smtClean="0">
                <a:latin typeface="Times New Roman" pitchFamily="18" charset="0"/>
                <a:cs typeface="Times New Roman" pitchFamily="18" charset="0"/>
              </a:rPr>
              <a:t>, tel. 8 699 91124 </a:t>
            </a:r>
          </a:p>
          <a:p>
            <a:pPr algn="just"/>
            <a:endParaRPr lang="en-US" sz="2800" dirty="0" smtClean="0">
              <a:latin typeface="Times New Roman" pitchFamily="18" charset="0"/>
              <a:cs typeface="Times New Roman" pitchFamily="18" charset="0"/>
            </a:endParaRP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000108"/>
            <a:ext cx="8229600" cy="5126055"/>
          </a:xfrm>
        </p:spPr>
        <p:txBody>
          <a:bodyPr/>
          <a:lstStyle/>
          <a:p>
            <a:pPr algn="just"/>
            <a:endParaRPr lang="lt-LT" dirty="0" smtClean="0">
              <a:latin typeface="Times New Roman" pitchFamily="18" charset="0"/>
              <a:cs typeface="Times New Roman" pitchFamily="18" charset="0"/>
            </a:endParaRPr>
          </a:p>
          <a:p>
            <a:pPr marL="514350" indent="-514350" algn="just">
              <a:buNone/>
            </a:pPr>
            <a:r>
              <a:rPr lang="lt-LT" u="sng" dirty="0" smtClean="0">
                <a:latin typeface="Times New Roman" pitchFamily="18" charset="0"/>
                <a:cs typeface="Times New Roman" pitchFamily="18" charset="0"/>
              </a:rPr>
              <a:t>4. Mokytojų padėjėjų darbo statistinė ir kokybinė analizė. Anketinė apklausa 2016</a:t>
            </a:r>
            <a:r>
              <a:rPr lang="lt-LT" dirty="0" smtClean="0">
                <a:latin typeface="Times New Roman" pitchFamily="18" charset="0"/>
                <a:cs typeface="Times New Roman" pitchFamily="18" charset="0"/>
              </a:rPr>
              <a:t>–</a:t>
            </a:r>
            <a:r>
              <a:rPr lang="lt-LT" u="sng" dirty="0" smtClean="0">
                <a:latin typeface="Times New Roman" pitchFamily="18" charset="0"/>
                <a:cs typeface="Times New Roman" pitchFamily="18" charset="0"/>
              </a:rPr>
              <a:t>2017 m. m. </a:t>
            </a:r>
          </a:p>
          <a:p>
            <a:pPr marL="514350" indent="-514350" algn="just">
              <a:buNone/>
            </a:pPr>
            <a:r>
              <a:rPr lang="lt-LT" dirty="0" smtClean="0">
                <a:latin typeface="Times New Roman" pitchFamily="18" charset="0"/>
                <a:cs typeface="Times New Roman" pitchFamily="18" charset="0"/>
              </a:rPr>
              <a:t>* Informacija apie mokykloje (darželyje) dirbančius mokytojo padėjėjus bei jų poreikį buvo rinkta 2014–2015 m. m. </a:t>
            </a:r>
          </a:p>
          <a:p>
            <a:pPr algn="just">
              <a:buNone/>
            </a:pPr>
            <a:r>
              <a:rPr lang="lt-LT" dirty="0" smtClean="0">
                <a:latin typeface="Times New Roman" pitchFamily="18" charset="0"/>
                <a:cs typeface="Times New Roman" pitchFamily="18" charset="0"/>
              </a:rPr>
              <a:t>* Anketinės apklausos tikslas – surinkti duomenis apie pagalbos prieinamumą SUP turintiems vaikams. </a:t>
            </a:r>
            <a:endParaRPr lang="en-US" dirty="0" smtClean="0">
              <a:latin typeface="Times New Roman" pitchFamily="18" charset="0"/>
              <a:cs typeface="Times New Roman" pitchFamily="18" charset="0"/>
            </a:endParaRPr>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714356"/>
            <a:ext cx="8229600" cy="5610244"/>
          </a:xfrm>
        </p:spPr>
        <p:txBody>
          <a:bodyPr/>
          <a:lstStyle/>
          <a:p>
            <a:pPr algn="just"/>
            <a:r>
              <a:rPr lang="lt-LT" b="1" cap="all" dirty="0" smtClean="0">
                <a:latin typeface="Times New Roman" pitchFamily="18" charset="0"/>
                <a:cs typeface="Times New Roman" pitchFamily="18" charset="0"/>
              </a:rPr>
              <a:t>LIETUVOS RESPUBLIKOS</a:t>
            </a:r>
            <a:r>
              <a:rPr lang="lt-LT" dirty="0" smtClean="0">
                <a:latin typeface="Times New Roman" pitchFamily="18" charset="0"/>
                <a:cs typeface="Times New Roman" pitchFamily="18" charset="0"/>
              </a:rPr>
              <a:t> </a:t>
            </a:r>
            <a:r>
              <a:rPr lang="lt-LT" b="1" cap="all" dirty="0" smtClean="0">
                <a:latin typeface="Times New Roman" pitchFamily="18" charset="0"/>
                <a:cs typeface="Times New Roman" pitchFamily="18" charset="0"/>
              </a:rPr>
              <a:t>VAIKO TEISIŲ APSAUGOS PAGRINDŲ ĮSTATYMO NR. I-1234 2, 6, 10, 49, 56, 57 STRAIPSNIŲ PAKEITIMO IR ĮSTATYMO PAPILDYMO 2</a:t>
            </a:r>
            <a:r>
              <a:rPr lang="lt-LT" b="1" cap="all" baseline="30000" dirty="0" smtClean="0">
                <a:latin typeface="Times New Roman" pitchFamily="18" charset="0"/>
                <a:cs typeface="Times New Roman" pitchFamily="18" charset="0"/>
              </a:rPr>
              <a:t>1</a:t>
            </a:r>
            <a:r>
              <a:rPr lang="lt-LT" b="1" cap="all" dirty="0" smtClean="0">
                <a:latin typeface="Times New Roman" pitchFamily="18" charset="0"/>
                <a:cs typeface="Times New Roman" pitchFamily="18" charset="0"/>
              </a:rPr>
              <a:t> STRAIPSNIU</a:t>
            </a:r>
            <a:endParaRPr lang="lt-LT" dirty="0" smtClean="0">
              <a:latin typeface="Times New Roman" pitchFamily="18" charset="0"/>
              <a:cs typeface="Times New Roman" pitchFamily="18" charset="0"/>
            </a:endParaRPr>
          </a:p>
          <a:p>
            <a:pPr algn="just">
              <a:buNone/>
            </a:pPr>
            <a:r>
              <a:rPr lang="lt-LT" b="1" cap="all" dirty="0" smtClean="0">
                <a:latin typeface="Times New Roman" pitchFamily="18" charset="0"/>
                <a:cs typeface="Times New Roman" pitchFamily="18" charset="0"/>
              </a:rPr>
              <a:t>    ĮSTATYMAS</a:t>
            </a:r>
            <a:r>
              <a:rPr lang="lt-LT" dirty="0" smtClean="0">
                <a:latin typeface="Times New Roman" pitchFamily="18" charset="0"/>
                <a:cs typeface="Times New Roman" pitchFamily="18" charset="0"/>
              </a:rPr>
              <a:t> </a:t>
            </a:r>
            <a:r>
              <a:rPr lang="lt-LT" b="1" dirty="0" smtClean="0">
                <a:latin typeface="Times New Roman" pitchFamily="18" charset="0"/>
                <a:cs typeface="Times New Roman" pitchFamily="18" charset="0"/>
              </a:rPr>
              <a:t>2017 m. vasario 14 d. Nr. XIII-204</a:t>
            </a:r>
          </a:p>
          <a:p>
            <a:pPr algn="just">
              <a:buNone/>
            </a:pPr>
            <a:endParaRPr lang="lt-LT" dirty="0" smtClean="0">
              <a:latin typeface="Times New Roman" pitchFamily="18" charset="0"/>
              <a:cs typeface="Times New Roman" pitchFamily="18" charset="0"/>
            </a:endParaRPr>
          </a:p>
          <a:p>
            <a:pPr hangingPunct="0"/>
            <a:r>
              <a:rPr lang="lt-LT" b="1" dirty="0" smtClean="0"/>
              <a:t>   </a:t>
            </a:r>
            <a:r>
              <a:rPr lang="lt-LT" b="1" dirty="0" smtClean="0">
                <a:latin typeface="Times New Roman" pitchFamily="18" charset="0"/>
                <a:cs typeface="Times New Roman" pitchFamily="18" charset="0"/>
              </a:rPr>
              <a:t>ŠVIETIMO IR MOKSLO MINISTRO 2005  M. SPALIO 29 D. ĮSAKYMO NR. ISAK-2173 „DĖL </a:t>
            </a:r>
            <a:r>
              <a:rPr lang="lt-LT" b="1" cap="all" dirty="0" smtClean="0">
                <a:latin typeface="Times New Roman" pitchFamily="18" charset="0"/>
                <a:cs typeface="Times New Roman" pitchFamily="18" charset="0"/>
              </a:rPr>
              <a:t>vaiko brandumo mokytis pagal priešmokyklinio ir pradinio ugdymo programas įvertinimo tvarkos aprašo tvirtinimo“ PAKEITIMAS </a:t>
            </a:r>
            <a:r>
              <a:rPr lang="lt-LT" b="1" dirty="0" smtClean="0">
                <a:latin typeface="Times New Roman" pitchFamily="18" charset="0"/>
                <a:cs typeface="Times New Roman" pitchFamily="18" charset="0"/>
              </a:rPr>
              <a:t>2016 m. rugsėjo 1 d. </a:t>
            </a:r>
            <a:endParaRPr lang="en-US" b="1" dirty="0" smtClean="0">
              <a:latin typeface="Times New Roman" pitchFamily="18" charset="0"/>
              <a:cs typeface="Times New Roman" pitchFamily="18" charset="0"/>
            </a:endParaRPr>
          </a:p>
          <a:p>
            <a:pPr hangingPunct="0">
              <a:buNone/>
            </a:pPr>
            <a:r>
              <a:rPr lang="lt-LT" b="1" dirty="0" smtClean="0">
                <a:latin typeface="Times New Roman" pitchFamily="18" charset="0"/>
                <a:cs typeface="Times New Roman" pitchFamily="18" charset="0"/>
              </a:rPr>
              <a:t>	Nr.  V-751    </a:t>
            </a:r>
            <a:endParaRPr lang="en-US" b="1" dirty="0" smtClean="0">
              <a:latin typeface="Times New Roman" pitchFamily="18" charset="0"/>
              <a:cs typeface="Times New Roman" pitchFamily="18" charset="0"/>
            </a:endParaRPr>
          </a:p>
          <a:p>
            <a:pPr algn="just">
              <a:buNone/>
            </a:pPr>
            <a:endParaRPr lang="lt-LT"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00034" y="571480"/>
            <a:ext cx="8229600" cy="1143000"/>
          </a:xfrm>
        </p:spPr>
        <p:txBody>
          <a:bodyPr>
            <a:normAutofit/>
          </a:bodyPr>
          <a:lstStyle/>
          <a:p>
            <a:r>
              <a:rPr lang="lt-LT" sz="3600" dirty="0" smtClean="0">
                <a:latin typeface="Times New Roman" pitchFamily="18" charset="0"/>
                <a:cs typeface="Times New Roman" pitchFamily="18" charset="0"/>
              </a:rPr>
              <a:t>Saugios aplinkos kūrimas. Smurto prevencija.</a:t>
            </a:r>
            <a:endParaRPr lang="en-US" sz="3600" dirty="0">
              <a:latin typeface="Times New Roman" pitchFamily="18" charset="0"/>
              <a:cs typeface="Times New Roman" pitchFamily="18" charset="0"/>
            </a:endParaRPr>
          </a:p>
        </p:txBody>
      </p:sp>
      <p:sp>
        <p:nvSpPr>
          <p:cNvPr id="3" name="Turinio vietos rezervavimo ženklas 2"/>
          <p:cNvSpPr>
            <a:spLocks noGrp="1"/>
          </p:cNvSpPr>
          <p:nvPr>
            <p:ph idx="1"/>
          </p:nvPr>
        </p:nvSpPr>
        <p:spPr/>
        <p:txBody>
          <a:bodyPr>
            <a:normAutofit fontScale="85000" lnSpcReduction="10000"/>
          </a:bodyPr>
          <a:lstStyle/>
          <a:p>
            <a:pPr algn="just"/>
            <a:r>
              <a:rPr lang="lt-LT" dirty="0" smtClean="0">
                <a:latin typeface="Times New Roman" pitchFamily="18" charset="0"/>
                <a:cs typeface="Times New Roman" pitchFamily="18" charset="0"/>
              </a:rPr>
              <a:t>„Remiantis Informatikos ir ryšių departamento prie Vidaus reikalų ministerijos duomenimis, </a:t>
            </a:r>
            <a:r>
              <a:rPr lang="lt-LT" b="1" dirty="0" smtClean="0">
                <a:latin typeface="Times New Roman" pitchFamily="18" charset="0"/>
                <a:cs typeface="Times New Roman" pitchFamily="18" charset="0"/>
              </a:rPr>
              <a:t>2016 m. nuo nusikalstamų veikų nukentėjo 2777 vaikai </a:t>
            </a:r>
            <a:r>
              <a:rPr lang="lt-LT" dirty="0" smtClean="0">
                <a:latin typeface="Times New Roman" pitchFamily="18" charset="0"/>
                <a:cs typeface="Times New Roman" pitchFamily="18" charset="0"/>
              </a:rPr>
              <a:t>(2015 m. – 2165). Nuo savo tėvų 2016 m. nukentėjo 578 vaikai (2015 m. – 496). Nuo patėvių ir įtėvių nukentėjusių vaikų skaičius taip pat kasmet auga: 2014 m. tokių vaikų buvo 119, 2015 m. – 129, 2016 m. jau 168 vaikai. Nuo artimų giminaičių nukentėjusių vaikų taip pat daugėja: 2014 m. tokių vaikų buvo 98, 2015 m. – 104, 2016 m. tokių buvo jau 125. Nuo nepažįstamų asmenų nukentėjusių vaikų skaičius kasmet mažėja: 2016 m. nukentėjo 351 vaikas ir tai yra ketvirtadaliu mažiau nei 2014 m. (2014 m. – 477, 2015 m. – 395) &lt;…&gt; Augantys nukentėjusių vaikų skaičiai lemia tai, kad neišvengiamai vis daugiau vaikų, nukentėjusių nuo nusikalstamų veikų, tampa baudžiamojo proceso dalyviais“, – teigiama dokumento aiškinamajame rašte.</a:t>
            </a: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000108"/>
            <a:ext cx="8229600" cy="5324492"/>
          </a:xfrm>
        </p:spPr>
        <p:txBody>
          <a:bodyPr>
            <a:normAutofit/>
          </a:bodyPr>
          <a:lstStyle/>
          <a:p>
            <a:pPr algn="just"/>
            <a:r>
              <a:rPr lang="lt-LT" b="1" dirty="0" smtClean="0">
                <a:latin typeface="Times New Roman" pitchFamily="18" charset="0"/>
                <a:cs typeface="Times New Roman" pitchFamily="18" charset="0"/>
              </a:rPr>
              <a:t>LIETUVOS RESPUBLIKOS ŠVIETIMO IR MOKSLO MINISTRO Į S A K Y M A S </a:t>
            </a:r>
            <a:r>
              <a:rPr lang="lt-LT" dirty="0" smtClean="0">
                <a:latin typeface="Times New Roman" pitchFamily="18" charset="0"/>
                <a:cs typeface="Times New Roman" pitchFamily="18" charset="0"/>
              </a:rPr>
              <a:t>“</a:t>
            </a:r>
            <a:r>
              <a:rPr lang="lt-LT" b="1" cap="all" dirty="0" smtClean="0">
                <a:latin typeface="Times New Roman" pitchFamily="18" charset="0"/>
                <a:cs typeface="Times New Roman" pitchFamily="18" charset="0"/>
              </a:rPr>
              <a:t>DĖL PRITARIMO REKOMENDACIJOMS DĖL POVEIKIO PRIEMONIŲ TAIKYMO NETINKAMAI BESIELGIANTIEMS MOKINIAMS”</a:t>
            </a:r>
            <a:r>
              <a:rPr lang="lt-LT" dirty="0" smtClean="0">
                <a:latin typeface="Times New Roman" pitchFamily="18" charset="0"/>
                <a:cs typeface="Times New Roman" pitchFamily="18" charset="0"/>
              </a:rPr>
              <a:t> 2012 m. rugpjūčio 28 d. Nr. V-1268</a:t>
            </a:r>
          </a:p>
          <a:p>
            <a:r>
              <a:rPr lang="en-US" b="1" cap="all" dirty="0" smtClean="0">
                <a:latin typeface="Times New Roman" pitchFamily="18" charset="0"/>
                <a:cs typeface="Times New Roman" pitchFamily="18" charset="0"/>
              </a:rPr>
              <a:t>LIETUVOS RESPUBLIKOS SEIM</a:t>
            </a:r>
            <a:r>
              <a:rPr lang="lt-LT" b="1" cap="all" dirty="0" smtClean="0">
                <a:latin typeface="Times New Roman" pitchFamily="18" charset="0"/>
                <a:cs typeface="Times New Roman" pitchFamily="18" charset="0"/>
              </a:rPr>
              <a:t>O</a:t>
            </a:r>
            <a:r>
              <a:rPr lang="lt-LT" dirty="0" smtClean="0">
                <a:latin typeface="Times New Roman" pitchFamily="18" charset="0"/>
                <a:cs typeface="Times New Roman" pitchFamily="18" charset="0"/>
              </a:rPr>
              <a:t> </a:t>
            </a:r>
            <a:r>
              <a:rPr lang="en-US" b="1" cap="all" dirty="0" smtClean="0">
                <a:latin typeface="Times New Roman" pitchFamily="18" charset="0"/>
                <a:cs typeface="Times New Roman" pitchFamily="18" charset="0"/>
              </a:rPr>
              <a:t>NUTARIMAS</a:t>
            </a:r>
            <a:endParaRPr lang="en-US" dirty="0" smtClean="0">
              <a:latin typeface="Times New Roman" pitchFamily="18" charset="0"/>
              <a:cs typeface="Times New Roman" pitchFamily="18" charset="0"/>
            </a:endParaRPr>
          </a:p>
          <a:p>
            <a:pPr>
              <a:buNone/>
            </a:pPr>
            <a:r>
              <a:rPr lang="lt-LT" b="1" cap="all" dirty="0" smtClean="0">
                <a:latin typeface="Times New Roman" pitchFamily="18" charset="0"/>
                <a:cs typeface="Times New Roman" pitchFamily="18" charset="0"/>
              </a:rPr>
              <a:t>	“</a:t>
            </a:r>
            <a:r>
              <a:rPr lang="en-US" b="1" cap="all" dirty="0" smtClean="0">
                <a:latin typeface="Times New Roman" pitchFamily="18" charset="0"/>
                <a:cs typeface="Times New Roman" pitchFamily="18" charset="0"/>
              </a:rPr>
              <a:t>DĖL MOKINIŲ TEISĖS Į SAUGIĄ APLINKĄ UGDYMO ĮSTAIGOSE</a:t>
            </a:r>
            <a:r>
              <a:rPr lang="lt-LT" b="1" cap="all" dirty="0" smtClean="0">
                <a:latin typeface="Times New Roman" pitchFamily="18" charset="0"/>
                <a:cs typeface="Times New Roman" pitchFamily="18" charset="0"/>
              </a:rPr>
              <a:t>”</a:t>
            </a:r>
            <a:r>
              <a:rPr lang="lt-LT"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2016 m. </a:t>
            </a:r>
            <a:r>
              <a:rPr lang="en-US" dirty="0" err="1" smtClean="0">
                <a:latin typeface="Times New Roman" pitchFamily="18" charset="0"/>
                <a:cs typeface="Times New Roman" pitchFamily="18" charset="0"/>
              </a:rPr>
              <a:t>kovo</a:t>
            </a:r>
            <a:r>
              <a:rPr lang="en-US" dirty="0" smtClean="0">
                <a:latin typeface="Times New Roman" pitchFamily="18" charset="0"/>
                <a:cs typeface="Times New Roman" pitchFamily="18" charset="0"/>
              </a:rPr>
              <a:t> 17 d. Nr. XII-2260</a:t>
            </a:r>
          </a:p>
          <a:p>
            <a:pPr algn="just"/>
            <a:endParaRPr lang="lt-LT" dirty="0" smtClean="0">
              <a:latin typeface="Times New Roman" pitchFamily="18" charset="0"/>
              <a:cs typeface="Times New Roman" pitchFamily="18" charset="0"/>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lstStyle/>
          <a:p>
            <a:r>
              <a:rPr lang="lt-LT" dirty="0" smtClean="0"/>
              <a:t>DĖKOJU UŽ BENDRAVIMĄ</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142984"/>
            <a:ext cx="8229600" cy="5181616"/>
          </a:xfrm>
        </p:spPr>
        <p:txBody>
          <a:bodyPr>
            <a:normAutofit/>
          </a:bodyPr>
          <a:lstStyle/>
          <a:p>
            <a:pPr algn="just">
              <a:buNone/>
            </a:pPr>
            <a:r>
              <a:rPr lang="lt-LT" u="sng" dirty="0" smtClean="0">
                <a:latin typeface="Times New Roman" pitchFamily="18" charset="0"/>
                <a:cs typeface="Times New Roman" pitchFamily="18" charset="0"/>
              </a:rPr>
              <a:t>1. LR Valstybės kontrolė </a:t>
            </a:r>
            <a:r>
              <a:rPr lang="en-US" u="sng" dirty="0" smtClean="0">
                <a:latin typeface="Times New Roman" pitchFamily="18" charset="0"/>
                <a:cs typeface="Times New Roman" pitchFamily="18" charset="0"/>
              </a:rPr>
              <a:t>2017-02-24 </a:t>
            </a:r>
          </a:p>
          <a:p>
            <a:pPr algn="just"/>
            <a:r>
              <a:rPr lang="lt-LT" dirty="0" smtClean="0">
                <a:latin typeface="Times New Roman" pitchFamily="18" charset="0"/>
                <a:cs typeface="Times New Roman" pitchFamily="18" charset="0"/>
              </a:rPr>
              <a:t>Aukščiausioji audito institucija pateikė rekomendacijas Sveikatos apsaugos ir Švietimo ir mokslo ministerijoms, ragindama imtis konkrečių priemonių, kurios užtikrintų savižudybių prevenciją, pagerintų  teikiamos pagalbos prieinamumą ir kokybę, užtikrintų psichologinę pagalbą mokiniams. Viena iš svarbių rekomendacijų – priskirti instituciją, kuri Lietuvoje būtų atsakinga už visų šių priemonių įgyvendinimo koordinavimą. </a:t>
            </a:r>
            <a:r>
              <a:rPr lang="en-US" dirty="0" smtClean="0">
                <a:latin typeface="Times New Roman" pitchFamily="18" charset="0"/>
                <a:cs typeface="Times New Roman" pitchFamily="18" charset="0"/>
              </a:rPr>
              <a:t> </a:t>
            </a:r>
            <a:endParaRPr lang="lt-LT" dirty="0" smtClean="0">
              <a:latin typeface="Times New Roman" pitchFamily="18" charset="0"/>
              <a:cs typeface="Times New Roman" pitchFamily="18" charset="0"/>
            </a:endParaRPr>
          </a:p>
          <a:p>
            <a:pPr algn="just"/>
            <a:r>
              <a:rPr lang="lt-LT" dirty="0" smtClean="0">
                <a:latin typeface="Times New Roman" pitchFamily="18" charset="0"/>
                <a:cs typeface="Times New Roman" pitchFamily="18" charset="0"/>
              </a:rPr>
              <a:t/>
            </a:r>
            <a:br>
              <a:rPr lang="lt-LT" dirty="0" smtClean="0">
                <a:latin typeface="Times New Roman" pitchFamily="18" charset="0"/>
                <a:cs typeface="Times New Roman" pitchFamily="18" charset="0"/>
              </a:rPr>
            </a:br>
            <a:r>
              <a:rPr lang="lt-LT" dirty="0" smtClean="0">
                <a:latin typeface="Times New Roman" pitchFamily="18" charset="0"/>
                <a:cs typeface="Times New Roman" pitchFamily="18" charset="0"/>
              </a:rPr>
              <a:t>Valstybinio audito ataskaita: </a:t>
            </a:r>
            <a:r>
              <a:rPr lang="lt-LT" dirty="0" smtClean="0">
                <a:latin typeface="Times New Roman" pitchFamily="18" charset="0"/>
                <a:cs typeface="Times New Roman" pitchFamily="18" charset="0"/>
                <a:hlinkClick r:id="rId2"/>
              </a:rPr>
              <a:t>Savižudybių prevencija ir pagalba asmenims, susijusiems su savižudybės rizika</a:t>
            </a:r>
            <a:endParaRPr lang="lt-LT"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357298"/>
            <a:ext cx="8229600" cy="4768865"/>
          </a:xfrm>
        </p:spPr>
        <p:txBody>
          <a:bodyPr>
            <a:normAutofit/>
          </a:bodyPr>
          <a:lstStyle/>
          <a:p>
            <a:pPr>
              <a:buNone/>
            </a:pPr>
            <a:r>
              <a:rPr lang="lt-LT" u="sng" dirty="0" smtClean="0">
                <a:latin typeface="Times New Roman" pitchFamily="18" charset="0"/>
                <a:cs typeface="Times New Roman" pitchFamily="18" charset="0"/>
              </a:rPr>
              <a:t>2. Smurto prevencija. Siūlomos veiklos</a:t>
            </a:r>
            <a:r>
              <a:rPr lang="lt-LT" dirty="0" smtClean="0">
                <a:latin typeface="Times New Roman" pitchFamily="18" charset="0"/>
                <a:cs typeface="Times New Roman" pitchFamily="18" charset="0"/>
              </a:rPr>
              <a:t>:</a:t>
            </a:r>
          </a:p>
          <a:p>
            <a:pPr algn="just">
              <a:buNone/>
            </a:pPr>
            <a:r>
              <a:rPr lang="lt-LT" dirty="0" smtClean="0">
                <a:latin typeface="Times New Roman" pitchFamily="18" charset="0"/>
                <a:cs typeface="Times New Roman" pitchFamily="18" charset="0"/>
              </a:rPr>
              <a:t> *  Pranešimai, paskaitos apie smurto formas ir požymius, atpažinimą (darbuotojai, tėvai).</a:t>
            </a:r>
          </a:p>
          <a:p>
            <a:pPr algn="just">
              <a:buNone/>
            </a:pPr>
            <a:r>
              <a:rPr lang="lt-LT" dirty="0" smtClean="0">
                <a:latin typeface="Times New Roman" pitchFamily="18" charset="0"/>
                <a:cs typeface="Times New Roman" pitchFamily="18" charset="0"/>
              </a:rPr>
              <a:t>*	Įstaigose aptarti ir nusimatyti reagavimo įtarus smurto atvejį veiksmus, algoritmą.</a:t>
            </a:r>
          </a:p>
          <a:p>
            <a:pPr algn="just">
              <a:buNone/>
            </a:pPr>
            <a:r>
              <a:rPr lang="lt-LT" dirty="0" smtClean="0">
                <a:latin typeface="Times New Roman" pitchFamily="18" charset="0"/>
                <a:cs typeface="Times New Roman" pitchFamily="18" charset="0"/>
              </a:rPr>
              <a:t>*	Pranešimai, paskaitos “Vaiko elgesio ribų nustatymas” (pedagogai ir tėvai). Paskaitų įrašai (Švietimo centras).</a:t>
            </a:r>
          </a:p>
          <a:p>
            <a:pPr algn="just">
              <a:buNone/>
            </a:pPr>
            <a:r>
              <a:rPr lang="lt-LT" dirty="0" smtClean="0">
                <a:latin typeface="Times New Roman" pitchFamily="18" charset="0"/>
                <a:cs typeface="Times New Roman" pitchFamily="18" charset="0"/>
              </a:rPr>
              <a:t>*	Sudėtingų atvejų aptarimai (komandinis darbas).</a:t>
            </a:r>
          </a:p>
          <a:p>
            <a:pPr algn="just">
              <a:buNone/>
            </a:pPr>
            <a:r>
              <a:rPr lang="lt-LT" dirty="0" smtClean="0">
                <a:latin typeface="Times New Roman" pitchFamily="18" charset="0"/>
                <a:cs typeface="Times New Roman" pitchFamily="18" charset="0"/>
              </a:rPr>
              <a:t>*	Elgsenos valdymo planai (komandinis darbas). </a:t>
            </a:r>
          </a:p>
          <a:p>
            <a:pPr>
              <a:buNone/>
            </a:pP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1071546"/>
            <a:ext cx="8229600" cy="5054617"/>
          </a:xfrm>
        </p:spPr>
        <p:txBody>
          <a:bodyPr>
            <a:normAutofit/>
          </a:bodyPr>
          <a:lstStyle/>
          <a:p>
            <a:pPr algn="just">
              <a:buNone/>
            </a:pPr>
            <a:r>
              <a:rPr lang="lt-LT" dirty="0" smtClean="0">
                <a:latin typeface="Times New Roman" pitchFamily="18" charset="0"/>
                <a:cs typeface="Times New Roman" pitchFamily="18" charset="0"/>
              </a:rPr>
              <a:t>*	Psichologinis konsultavimas.</a:t>
            </a:r>
          </a:p>
          <a:p>
            <a:pPr algn="just">
              <a:buNone/>
            </a:pPr>
            <a:r>
              <a:rPr lang="lt-LT" dirty="0" smtClean="0">
                <a:latin typeface="Times New Roman" pitchFamily="18" charset="0"/>
                <a:cs typeface="Times New Roman" pitchFamily="18" charset="0"/>
              </a:rPr>
              <a:t>*	Vaikų grupiniai užsiėmimai.</a:t>
            </a:r>
          </a:p>
          <a:p>
            <a:pPr algn="just">
              <a:buNone/>
            </a:pPr>
            <a:r>
              <a:rPr lang="lt-LT" dirty="0" smtClean="0">
                <a:latin typeface="Times New Roman" pitchFamily="18" charset="0"/>
                <a:cs typeface="Times New Roman" pitchFamily="18" charset="0"/>
              </a:rPr>
              <a:t>*	Tėvystės įgūdžių lavinimo grupės.</a:t>
            </a:r>
          </a:p>
          <a:p>
            <a:pPr algn="just">
              <a:buNone/>
            </a:pPr>
            <a:r>
              <a:rPr lang="lt-LT" dirty="0" smtClean="0">
                <a:latin typeface="Times New Roman" pitchFamily="18" charset="0"/>
                <a:cs typeface="Times New Roman" pitchFamily="18" charset="0"/>
              </a:rPr>
              <a:t>* Krizių valdymo komandos veikla, planai, algoritmai ir kt.</a:t>
            </a:r>
          </a:p>
          <a:p>
            <a:pPr algn="just">
              <a:buNone/>
            </a:pPr>
            <a:r>
              <a:rPr lang="lt-LT" dirty="0" smtClean="0">
                <a:latin typeface="Times New Roman" pitchFamily="18" charset="0"/>
                <a:cs typeface="Times New Roman" pitchFamily="18" charset="0"/>
              </a:rPr>
              <a:t>*	</a:t>
            </a:r>
            <a:r>
              <a:rPr lang="lt-LT" b="1" dirty="0" smtClean="0">
                <a:latin typeface="Times New Roman" pitchFamily="18" charset="0"/>
                <a:cs typeface="Times New Roman" pitchFamily="18" charset="0"/>
              </a:rPr>
              <a:t>Elgesio taisyklės vaikų grupėse.</a:t>
            </a:r>
          </a:p>
          <a:p>
            <a:pPr algn="just">
              <a:buNone/>
            </a:pPr>
            <a:r>
              <a:rPr lang="lt-LT" dirty="0" smtClean="0">
                <a:latin typeface="Times New Roman" pitchFamily="18" charset="0"/>
                <a:cs typeface="Times New Roman" pitchFamily="18" charset="0"/>
              </a:rPr>
              <a:t>*	Vaikų adaptacijos stiprinimas.</a:t>
            </a:r>
          </a:p>
          <a:p>
            <a:pPr algn="just">
              <a:buNone/>
            </a:pPr>
            <a:r>
              <a:rPr lang="lt-LT" dirty="0" smtClean="0">
                <a:latin typeface="Times New Roman" pitchFamily="18" charset="0"/>
                <a:cs typeface="Times New Roman" pitchFamily="18" charset="0"/>
              </a:rPr>
              <a:t>*	Bendravimo ir aktyvaus klausymosi  įgūdžių stiprinimas (administracija-darbuotojai-tėvai). Konfliktų sprendimo būdai.</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descr="7.2.jpg"/>
          <p:cNvPicPr>
            <a:picLocks noChangeAspect="1"/>
          </p:cNvPicPr>
          <p:nvPr/>
        </p:nvPicPr>
        <p:blipFill>
          <a:blip r:embed="rId2" cstate="print"/>
          <a:stretch>
            <a:fillRect/>
          </a:stretch>
        </p:blipFill>
        <p:spPr>
          <a:xfrm>
            <a:off x="2000232" y="214290"/>
            <a:ext cx="5103459" cy="628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7.2.1.jpg"/>
          <p:cNvPicPr>
            <a:picLocks noChangeAspect="1"/>
          </p:cNvPicPr>
          <p:nvPr/>
        </p:nvPicPr>
        <p:blipFill>
          <a:blip r:embed="rId2" cstate="print"/>
          <a:stretch>
            <a:fillRect/>
          </a:stretch>
        </p:blipFill>
        <p:spPr>
          <a:xfrm>
            <a:off x="2098558" y="285728"/>
            <a:ext cx="4946883" cy="6357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7.2.2.jpg"/>
          <p:cNvPicPr>
            <a:picLocks noChangeAspect="1"/>
          </p:cNvPicPr>
          <p:nvPr/>
        </p:nvPicPr>
        <p:blipFill>
          <a:blip r:embed="rId2" cstate="print"/>
          <a:stretch>
            <a:fillRect/>
          </a:stretch>
        </p:blipFill>
        <p:spPr>
          <a:xfrm>
            <a:off x="2065133" y="285728"/>
            <a:ext cx="5013733" cy="628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descr="7.2.4.jpg"/>
          <p:cNvPicPr>
            <a:picLocks noChangeAspect="1"/>
          </p:cNvPicPr>
          <p:nvPr/>
        </p:nvPicPr>
        <p:blipFill>
          <a:blip r:embed="rId2" cstate="print"/>
          <a:stretch>
            <a:fillRect/>
          </a:stretch>
        </p:blipFill>
        <p:spPr>
          <a:xfrm>
            <a:off x="2018276" y="214290"/>
            <a:ext cx="5107447" cy="6500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rovė">
  <a:themeElements>
    <a:clrScheme name="Srovė">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rovė">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rovė">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315</TotalTime>
  <Words>471</Words>
  <Application>Microsoft Office PowerPoint</Application>
  <PresentationFormat>Demonstracija ekrane (4:3)</PresentationFormat>
  <Paragraphs>46</Paragraphs>
  <Slides>21</Slides>
  <Notes>0</Notes>
  <HiddenSlides>0</HiddenSlides>
  <MMClips>0</MMClips>
  <ScaleCrop>false</ScaleCrop>
  <HeadingPairs>
    <vt:vector size="4" baseType="variant">
      <vt:variant>
        <vt:lpstr>Tema</vt:lpstr>
      </vt:variant>
      <vt:variant>
        <vt:i4>1</vt:i4>
      </vt:variant>
      <vt:variant>
        <vt:lpstr>Skaidrių pavadinimai</vt:lpstr>
      </vt:variant>
      <vt:variant>
        <vt:i4>21</vt:i4>
      </vt:variant>
    </vt:vector>
  </HeadingPairs>
  <TitlesOfParts>
    <vt:vector size="22" baseType="lpstr">
      <vt:lpstr>Srovė</vt:lpstr>
      <vt:lpstr>Saugios aplinkos kūrimo gairės</vt:lpstr>
      <vt:lpstr>Saugios aplinkos kūrimas. Smurto prevencija.</vt:lpstr>
      <vt:lpstr>Skaidrė 3</vt:lpstr>
      <vt:lpstr>Skaidrė 4</vt:lpstr>
      <vt:lpstr>Skaidrė 5</vt:lpstr>
      <vt:lpstr>Skaidrė 6</vt:lpstr>
      <vt:lpstr>Skaidrė 7</vt:lpstr>
      <vt:lpstr>Skaidrė 8</vt:lpstr>
      <vt:lpstr>Skaidrė 9</vt:lpstr>
      <vt:lpstr>Skaidrė 10</vt:lpstr>
      <vt:lpstr>Skaidrė 11</vt:lpstr>
      <vt:lpstr>Skaidrė 12</vt:lpstr>
      <vt:lpstr>Skaidrė 13</vt:lpstr>
      <vt:lpstr>          3. Ikimokyklinių įstaigų darbuotojų psichinės sveikatos stiprinimas</vt:lpstr>
      <vt:lpstr>Skaidrė 15</vt:lpstr>
      <vt:lpstr>Skaidrė 16</vt:lpstr>
      <vt:lpstr>Skaidrė 17</vt:lpstr>
      <vt:lpstr>Skaidrė 18</vt:lpstr>
      <vt:lpstr>Skaidrė 19</vt:lpstr>
      <vt:lpstr>Skaidrė 20</vt:lpstr>
      <vt:lpstr>DĖKOJU UŽ BENDRAVIMĄ</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 </dc:creator>
  <cp:lastModifiedBy> </cp:lastModifiedBy>
  <cp:revision>42</cp:revision>
  <dcterms:created xsi:type="dcterms:W3CDTF">2017-02-27T14:06:10Z</dcterms:created>
  <dcterms:modified xsi:type="dcterms:W3CDTF">2017-03-16T12:23:36Z</dcterms:modified>
</cp:coreProperties>
</file>